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4" r:id="rId4"/>
    <p:sldId id="275" r:id="rId5"/>
    <p:sldId id="276" r:id="rId6"/>
    <p:sldId id="278" r:id="rId7"/>
    <p:sldId id="277" r:id="rId8"/>
    <p:sldId id="280" r:id="rId9"/>
    <p:sldId id="279" r:id="rId10"/>
    <p:sldId id="281" r:id="rId11"/>
    <p:sldId id="258" r:id="rId12"/>
    <p:sldId id="259" r:id="rId13"/>
    <p:sldId id="262" r:id="rId14"/>
    <p:sldId id="263" r:id="rId15"/>
    <p:sldId id="261" r:id="rId16"/>
    <p:sldId id="264" r:id="rId17"/>
    <p:sldId id="265" r:id="rId18"/>
    <p:sldId id="260" r:id="rId19"/>
    <p:sldId id="269" r:id="rId20"/>
    <p:sldId id="268" r:id="rId21"/>
    <p:sldId id="270" r:id="rId22"/>
    <p:sldId id="271" r:id="rId23"/>
    <p:sldId id="272" r:id="rId24"/>
    <p:sldId id="273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760" y="-1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2F3A0-886E-B240-927B-E35491813641}" type="datetimeFigureOut">
              <a:rPr lang="en-US" smtClean="0"/>
              <a:t>8/27/14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A5DC0-33B7-2448-9579-DD8E5D7E6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79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Connecting people </a:t>
            </a:r>
          </a:p>
          <a:p>
            <a:r>
              <a:rPr lang="en-US" dirty="0" smtClean="0"/>
              <a:t>Connecting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22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8/27/14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"/><Relationship Id="rId3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20"/>
          <p:cNvSpPr/>
          <p:nvPr/>
        </p:nvSpPr>
        <p:spPr>
          <a:xfrm>
            <a:off x="101600" y="774714"/>
            <a:ext cx="8915400" cy="0"/>
          </a:xfrm>
          <a:prstGeom prst="line">
            <a:avLst/>
          </a:prstGeom>
          <a:ln w="63500" cap="rnd">
            <a:solidFill>
              <a:srgbClr val="FBD752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49078"/>
            <a:ext cx="7772400" cy="1102519"/>
          </a:xfrm>
        </p:spPr>
        <p:txBody>
          <a:bodyPr/>
          <a:lstStyle/>
          <a:p>
            <a:r>
              <a:rPr lang="en-US" dirty="0" smtClean="0">
                <a:solidFill>
                  <a:srgbClr val="FFE066"/>
                </a:solidFill>
              </a:rPr>
              <a:t>Network Built of BRCKs + Blurs</a:t>
            </a:r>
            <a:endParaRPr lang="en-US" dirty="0">
              <a:solidFill>
                <a:srgbClr val="FFE06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900" y="3123558"/>
            <a:ext cx="8216900" cy="1314450"/>
          </a:xfrm>
        </p:spPr>
        <p:txBody>
          <a:bodyPr/>
          <a:lstStyle/>
          <a:p>
            <a:r>
              <a:rPr lang="en-US" dirty="0" smtClean="0"/>
              <a:t>Information Security and Open Internet for All</a:t>
            </a:r>
          </a:p>
        </p:txBody>
      </p:sp>
      <p:pic>
        <p:nvPicPr>
          <p:cNvPr id="4" name="afric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2401" y="152655"/>
            <a:ext cx="1287614" cy="17187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095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58900" y="883842"/>
            <a:ext cx="65659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nformation security is as vulnerable to violation as physical security.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Journalists straddle both vulnerabilities. 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5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DA4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pic>
        <p:nvPicPr>
          <p:cNvPr id="3" name="BRCK-WORDMARK-HORIZ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4360" y="2071800"/>
            <a:ext cx="2425942" cy="7958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6990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1050" y="-1"/>
            <a:ext cx="4252950" cy="5143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SAKI_124827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23748"/>
            <a:ext cx="4891049" cy="3319751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64555" y="234604"/>
            <a:ext cx="4575615" cy="13144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FFE066"/>
                </a:solidFill>
                <a:latin typeface="+mj-lt"/>
              </a:rPr>
              <a:t>Why do we use tech designed for London and L.A. when we live in New Delhi and Nairobi?</a:t>
            </a:r>
            <a:endParaRPr lang="en-US" sz="2400" dirty="0">
              <a:solidFill>
                <a:srgbClr val="FFE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311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ricaPic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Group 13"/>
          <p:cNvGrpSpPr/>
          <p:nvPr/>
        </p:nvGrpSpPr>
        <p:grpSpPr>
          <a:xfrm>
            <a:off x="2679700" y="1139803"/>
            <a:ext cx="5803900" cy="3125164"/>
            <a:chOff x="2679700" y="1802436"/>
            <a:chExt cx="5803900" cy="3125164"/>
          </a:xfrm>
        </p:grpSpPr>
        <p:sp>
          <p:nvSpPr>
            <p:cNvPr id="3" name="Rectangle 2"/>
            <p:cNvSpPr/>
            <p:nvPr/>
          </p:nvSpPr>
          <p:spPr>
            <a:xfrm>
              <a:off x="2679700" y="1802436"/>
              <a:ext cx="5803900" cy="8382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679700" y="3031182"/>
              <a:ext cx="5803900" cy="8255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79700" y="4127500"/>
              <a:ext cx="5803900" cy="8001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95600" y="2058955"/>
              <a:ext cx="355600" cy="3556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95600" y="3264247"/>
              <a:ext cx="355600" cy="35560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8" name="dropped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95600" y="4379554"/>
              <a:ext cx="355600" cy="3556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229100" y="1927203"/>
              <a:ext cx="292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Unreliable Power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18000" y="3162647"/>
              <a:ext cx="3924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Unreliable Connectivity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81500" y="4264967"/>
              <a:ext cx="3860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Hostile Environment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36600" y="337234"/>
            <a:ext cx="767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In the East: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705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CK-camping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2562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WIFI Bridge + Client Modes</a:t>
            </a:r>
          </a:p>
          <a:p>
            <a:r>
              <a:rPr lang="en-US" sz="1800" dirty="0" smtClean="0"/>
              <a:t>WPA/PSK, WEP Encryption</a:t>
            </a:r>
          </a:p>
          <a:p>
            <a:r>
              <a:rPr lang="en-US" sz="1800" dirty="0" smtClean="0"/>
              <a:t>3G World Modem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E066"/>
                </a:solidFill>
                <a:latin typeface="+mj-lt"/>
              </a:rPr>
              <a:t>BATTERY</a:t>
            </a:r>
          </a:p>
          <a:p>
            <a:r>
              <a:rPr lang="en-US" sz="1800" dirty="0" smtClean="0"/>
              <a:t>8 </a:t>
            </a:r>
            <a:r>
              <a:rPr lang="en-US" sz="1800" dirty="0" err="1" smtClean="0"/>
              <a:t>hr</a:t>
            </a:r>
            <a:r>
              <a:rPr lang="en-US" sz="1800" dirty="0" smtClean="0"/>
              <a:t> battery (full) 8 day battery (sleep)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E066"/>
                </a:solidFill>
                <a:latin typeface="+mj-lt"/>
              </a:rPr>
              <a:t>PORTS</a:t>
            </a:r>
          </a:p>
          <a:p>
            <a:r>
              <a:rPr lang="en-US" sz="1800" dirty="0" smtClean="0"/>
              <a:t>Ethernet LAN/WAN Port</a:t>
            </a:r>
          </a:p>
          <a:p>
            <a:r>
              <a:rPr lang="en-US" sz="1800" dirty="0" smtClean="0"/>
              <a:t>SIM Card Slot</a:t>
            </a:r>
          </a:p>
          <a:p>
            <a:r>
              <a:rPr lang="en-US" sz="1800" dirty="0" smtClean="0"/>
              <a:t>USB Host Port</a:t>
            </a:r>
          </a:p>
          <a:p>
            <a:r>
              <a:rPr lang="en-US" sz="1800" dirty="0" smtClean="0"/>
              <a:t>RP-SMA Antenna Connection : 3G/4G 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rgbClr val="FFE066"/>
                </a:solidFill>
                <a:latin typeface="+mj-lt"/>
              </a:rPr>
              <a:t>SPECS</a:t>
            </a:r>
          </a:p>
          <a:p>
            <a:pPr marL="0" indent="0">
              <a:buNone/>
            </a:pPr>
            <a:r>
              <a:rPr lang="en-US" sz="1800" dirty="0"/>
              <a:t>&lt;http://</a:t>
            </a:r>
            <a:r>
              <a:rPr lang="en-US" sz="1800" dirty="0" err="1"/>
              <a:t>www.brck.com</a:t>
            </a:r>
            <a:r>
              <a:rPr lang="en-US" sz="1800" dirty="0"/>
              <a:t>/specification</a:t>
            </a:r>
            <a:r>
              <a:rPr lang="en-US" sz="1800" dirty="0" smtClean="0"/>
              <a:t>/&gt;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196" y="989951"/>
            <a:ext cx="3015103" cy="1092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55196" y="2387600"/>
            <a:ext cx="3015103" cy="248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rgbClr val="FFE066"/>
                </a:solidFill>
                <a:latin typeface="+mj-lt"/>
              </a:rPr>
              <a:t>Cloud-managed, full-featured modern router with GSM cell failovers to get you connected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92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20"/>
          <p:cNvSpPr/>
          <p:nvPr/>
        </p:nvSpPr>
        <p:spPr>
          <a:xfrm>
            <a:off x="101600" y="3302014"/>
            <a:ext cx="8915400" cy="0"/>
          </a:xfrm>
          <a:prstGeom prst="line">
            <a:avLst/>
          </a:prstGeom>
          <a:ln w="63500" cap="rnd">
            <a:solidFill>
              <a:srgbClr val="FBD752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" name="259003-computer-training-for-teachers-in-keny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866" y="2120900"/>
            <a:ext cx="2724233" cy="2724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rwanda2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4638" y="2120900"/>
            <a:ext cx="2724363" cy="272410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20"/>
          <p:cNvSpPr/>
          <p:nvPr/>
        </p:nvSpPr>
        <p:spPr>
          <a:xfrm>
            <a:off x="5054600" y="50800"/>
            <a:ext cx="0" cy="3302014"/>
          </a:xfrm>
          <a:prstGeom prst="line">
            <a:avLst/>
          </a:prstGeom>
          <a:ln w="63500" cap="rnd">
            <a:solidFill>
              <a:srgbClr val="FBD752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" name="BRCK1.png"/>
          <p:cNvPicPr/>
          <p:nvPr/>
        </p:nvPicPr>
        <p:blipFill>
          <a:blip r:embed="rId5">
            <a:extLst/>
          </a:blip>
          <a:srcRect l="4685" t="12082" r="5537" b="13881"/>
          <a:stretch>
            <a:fillRect/>
          </a:stretch>
        </p:blipFill>
        <p:spPr>
          <a:xfrm>
            <a:off x="2159000" y="215900"/>
            <a:ext cx="4762500" cy="1627046"/>
          </a:xfrm>
          <a:prstGeom prst="rect">
            <a:avLst/>
          </a:prstGeom>
          <a:ln w="12700">
            <a:miter lim="400000"/>
          </a:ln>
          <a:effectLst>
            <a:reflection stA="4056" endPos="4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663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3348" y="3822051"/>
            <a:ext cx="3015103" cy="109281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val 4"/>
          <p:cNvSpPr/>
          <p:nvPr/>
        </p:nvSpPr>
        <p:spPr>
          <a:xfrm>
            <a:off x="266700" y="190500"/>
            <a:ext cx="3124200" cy="31242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6900" y="584200"/>
            <a:ext cx="243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375K Rural Communities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 smtClean="0">
                <a:solidFill>
                  <a:srgbClr val="404040"/>
                </a:solidFill>
              </a:rPr>
              <a:t>800 M People</a:t>
            </a:r>
          </a:p>
          <a:p>
            <a:pPr algn="ctr"/>
            <a:endParaRPr lang="en-US" sz="2400" b="1" dirty="0">
              <a:solidFill>
                <a:srgbClr val="404040"/>
              </a:solidFill>
            </a:endParaRPr>
          </a:p>
          <a:p>
            <a:pPr algn="ctr"/>
            <a:r>
              <a:rPr lang="en-US" sz="2400" b="1" dirty="0" smtClean="0">
                <a:solidFill>
                  <a:srgbClr val="404040"/>
                </a:solidFill>
              </a:rPr>
              <a:t>In Africa alone…</a:t>
            </a:r>
            <a:endParaRPr lang="en-US" sz="2400" b="1" dirty="0">
              <a:solidFill>
                <a:srgbClr val="404040"/>
              </a:solidFill>
            </a:endParaRPr>
          </a:p>
        </p:txBody>
      </p:sp>
      <p:pic>
        <p:nvPicPr>
          <p:cNvPr id="7" name="00191812-4f3012a837facc107ef0b71e8486ce24-arc614x376-w360-us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1900" y="736600"/>
            <a:ext cx="2070100" cy="2133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_61486438_103759096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2200" y="211792"/>
            <a:ext cx="2070101" cy="2133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tech_worldreader38__01__630x420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80150" y="2781286"/>
            <a:ext cx="2070100" cy="21335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4373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3" name="Picture 2" descr="keybl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1689100"/>
            <a:ext cx="2281144" cy="12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82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is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Keyblur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1200151"/>
            <a:ext cx="4013200" cy="339447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1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0" y="3238502"/>
            <a:ext cx="3225800" cy="15303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Aurelia Moser </a:t>
            </a:r>
          </a:p>
          <a:p>
            <a:pPr marL="0" indent="0" algn="ctr">
              <a:buNone/>
            </a:pPr>
            <a:r>
              <a:rPr lang="en-US" sz="2000" b="1" dirty="0" smtClean="0">
                <a:solidFill>
                  <a:srgbClr val="FFE066"/>
                </a:solidFill>
                <a:latin typeface="+mj-lt"/>
              </a:rPr>
              <a:t>Ushahidi + </a:t>
            </a:r>
            <a:r>
              <a:rPr lang="en-US" sz="2000" b="1" dirty="0" err="1" smtClean="0">
                <a:solidFill>
                  <a:srgbClr val="FFE066"/>
                </a:solidFill>
                <a:latin typeface="+mj-lt"/>
              </a:rPr>
              <a:t>Internews</a:t>
            </a:r>
            <a:r>
              <a:rPr lang="en-US" sz="2000" b="1" dirty="0" smtClean="0">
                <a:solidFill>
                  <a:srgbClr val="FFE066"/>
                </a:solidFill>
                <a:latin typeface="+mj-lt"/>
              </a:rPr>
              <a:t> KE</a:t>
            </a:r>
          </a:p>
          <a:p>
            <a:pPr marL="0" indent="0" algn="ctr">
              <a:buNone/>
            </a:pPr>
            <a:r>
              <a:rPr lang="en-US" sz="2000" dirty="0" smtClean="0"/>
              <a:t>@</a:t>
            </a:r>
            <a:r>
              <a:rPr lang="en-US" sz="2000" dirty="0" err="1" smtClean="0"/>
              <a:t>auremoser</a:t>
            </a:r>
            <a:endParaRPr lang="en-US" sz="2000" dirty="0" smtClean="0"/>
          </a:p>
        </p:txBody>
      </p:sp>
      <p:pic>
        <p:nvPicPr>
          <p:cNvPr id="4" name="Picture 3" descr="harlo-2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422402"/>
            <a:ext cx="1816100" cy="1816100"/>
          </a:xfrm>
          <a:prstGeom prst="rect">
            <a:avLst/>
          </a:prstGeom>
        </p:spPr>
      </p:pic>
      <p:pic>
        <p:nvPicPr>
          <p:cNvPr id="5" name="Picture 4" descr="aurelia-2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1422402"/>
            <a:ext cx="1816100" cy="181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3238502"/>
            <a:ext cx="3263900" cy="1530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000" dirty="0" err="1" smtClean="0"/>
              <a:t>Harlo</a:t>
            </a:r>
            <a:r>
              <a:rPr lang="en-US" sz="2000" dirty="0" smtClean="0"/>
              <a:t> Holmes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NYTimes</a:t>
            </a:r>
            <a:r>
              <a:rPr lang="en-US" sz="20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 + Guardian Project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dirty="0" smtClean="0"/>
              <a:t>@</a:t>
            </a:r>
            <a:r>
              <a:rPr lang="en-US" sz="2000" dirty="0" err="1" smtClean="0"/>
              <a:t>harlo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71074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FA8F7"/>
                </a:solidFill>
              </a:rPr>
              <a:t>Features</a:t>
            </a:r>
            <a:endParaRPr lang="en-US" dirty="0">
              <a:solidFill>
                <a:srgbClr val="6FA8F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66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FA8F7"/>
                </a:solidFill>
              </a:rPr>
              <a:t>Applications</a:t>
            </a:r>
            <a:endParaRPr lang="en-US" dirty="0">
              <a:solidFill>
                <a:srgbClr val="6FA8F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7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687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Features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41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3A373"/>
                </a:solidFill>
              </a:rPr>
              <a:t>Applications</a:t>
            </a:r>
            <a:endParaRPr lang="en-US" dirty="0">
              <a:solidFill>
                <a:srgbClr val="F3A37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7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0" name="Shape 320"/>
          <p:cNvSpPr/>
          <p:nvPr/>
        </p:nvSpPr>
        <p:spPr>
          <a:xfrm flipV="1">
            <a:off x="2794000" y="1206499"/>
            <a:ext cx="1739900" cy="554397"/>
          </a:xfrm>
          <a:prstGeom prst="line">
            <a:avLst/>
          </a:prstGeom>
          <a:ln w="63500" cap="rnd">
            <a:solidFill>
              <a:srgbClr val="FBD752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" name="Shape 320"/>
          <p:cNvSpPr/>
          <p:nvPr/>
        </p:nvSpPr>
        <p:spPr>
          <a:xfrm>
            <a:off x="2794000" y="1760896"/>
            <a:ext cx="1536700" cy="1706203"/>
          </a:xfrm>
          <a:prstGeom prst="line">
            <a:avLst/>
          </a:prstGeom>
          <a:ln w="63500" cap="rnd">
            <a:solidFill>
              <a:srgbClr val="FBD752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2" name="Shape 320"/>
          <p:cNvSpPr/>
          <p:nvPr/>
        </p:nvSpPr>
        <p:spPr>
          <a:xfrm>
            <a:off x="2794000" y="1760897"/>
            <a:ext cx="4038600" cy="1109303"/>
          </a:xfrm>
          <a:prstGeom prst="line">
            <a:avLst/>
          </a:prstGeom>
          <a:ln w="63500" cap="rnd">
            <a:solidFill>
              <a:srgbClr val="FBD752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3" name="Shape 320"/>
          <p:cNvSpPr/>
          <p:nvPr/>
        </p:nvSpPr>
        <p:spPr>
          <a:xfrm>
            <a:off x="6299200" y="1316396"/>
            <a:ext cx="533400" cy="1706203"/>
          </a:xfrm>
          <a:prstGeom prst="line">
            <a:avLst/>
          </a:prstGeom>
          <a:ln w="63500" cap="rnd">
            <a:solidFill>
              <a:srgbClr val="FBD752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4" name="Shape 320"/>
          <p:cNvSpPr/>
          <p:nvPr/>
        </p:nvSpPr>
        <p:spPr>
          <a:xfrm flipV="1">
            <a:off x="4330700" y="3174999"/>
            <a:ext cx="2654300" cy="292100"/>
          </a:xfrm>
          <a:prstGeom prst="line">
            <a:avLst/>
          </a:prstGeom>
          <a:ln w="63500" cap="rnd">
            <a:solidFill>
              <a:srgbClr val="FBD752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" name="Picture 3" descr="logo_ushahidi-primary_2892_77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743294"/>
            <a:ext cx="3797300" cy="1017603"/>
          </a:xfrm>
          <a:prstGeom prst="rect">
            <a:avLst/>
          </a:prstGeom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393700"/>
            <a:ext cx="2667000" cy="4445000"/>
          </a:xfrm>
          <a:prstGeom prst="rect">
            <a:avLst/>
          </a:prstGeom>
        </p:spPr>
      </p:pic>
      <p:pic>
        <p:nvPicPr>
          <p:cNvPr id="7" name="Picture 6" descr="internews-circle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2692400"/>
            <a:ext cx="1803400" cy="1803400"/>
          </a:xfrm>
          <a:prstGeom prst="rect">
            <a:avLst/>
          </a:prstGeom>
        </p:spPr>
      </p:pic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25" y="2692400"/>
            <a:ext cx="1809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10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OPSEC for Journalists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78104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&lt;https://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mozilla</a:t>
            </a:r>
            <a:r>
              <a:rPr lang="en-US" dirty="0"/>
              <a:t>/</a:t>
            </a:r>
            <a:r>
              <a:rPr lang="en-US" dirty="0" err="1"/>
              <a:t>DropItLike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6086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342900" y="292102"/>
            <a:ext cx="51054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2900" y="459583"/>
            <a:ext cx="51054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Haiti 2010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3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342900" y="292102"/>
            <a:ext cx="51054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2900" y="459583"/>
            <a:ext cx="51054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Pakistan 2010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0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342900" y="292102"/>
            <a:ext cx="51054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2900" y="459583"/>
            <a:ext cx="51054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Russia 2010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19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rone_crashchama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0" b="11800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2900" y="292102"/>
            <a:ext cx="51054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2900" y="459583"/>
            <a:ext cx="51054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Pakistan 2011-12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53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TOPIX-Ukraine_Horo-e1398121528252-635x3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2900" y="292102"/>
            <a:ext cx="51054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2900" y="459583"/>
            <a:ext cx="51054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Russia 2014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9084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293</TotalTime>
  <Words>224</Words>
  <Application>Microsoft Macintosh PowerPoint</Application>
  <PresentationFormat>On-screen Show (16:9)</PresentationFormat>
  <Paragraphs>63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Black</vt:lpstr>
      <vt:lpstr>Network Built of BRCKs + Blurs</vt:lpstr>
      <vt:lpstr>Who Are We?</vt:lpstr>
      <vt:lpstr>PowerPoint Presentation</vt:lpstr>
      <vt:lpstr>OPSEC for Journalists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Keyblur?</vt:lpstr>
      <vt:lpstr>Features</vt:lpstr>
      <vt:lpstr>Applications</vt:lpstr>
      <vt:lpstr>PowerPoint Presentation</vt:lpstr>
      <vt:lpstr>Features</vt:lpstr>
      <vt:lpstr>Applications</vt:lpstr>
    </vt:vector>
  </TitlesOfParts>
  <Company>Ushahidi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Built in BRCKs</dc:title>
  <dc:creator>Aurelia Moser</dc:creator>
  <cp:lastModifiedBy>Aurelia Moser</cp:lastModifiedBy>
  <cp:revision>11</cp:revision>
  <dcterms:created xsi:type="dcterms:W3CDTF">2014-08-27T17:38:33Z</dcterms:created>
  <dcterms:modified xsi:type="dcterms:W3CDTF">2014-08-27T22:31:37Z</dcterms:modified>
</cp:coreProperties>
</file>